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EB Garamond Medium"/>
      <p:regular r:id="rId21"/>
      <p:bold r:id="rId22"/>
      <p:italic r:id="rId23"/>
      <p:boldItalic r:id="rId24"/>
    </p:embeddedFont>
    <p:embeddedFont>
      <p:font typeface="EB Garamond SemiBold"/>
      <p:regular r:id="rId25"/>
      <p:bold r:id="rId26"/>
      <p:italic r:id="rId27"/>
      <p:boldItalic r:id="rId28"/>
    </p:embeddedFont>
    <p:embeddedFont>
      <p:font typeface="EB Garamond"/>
      <p:regular r:id="rId29"/>
      <p:bold r:id="rId30"/>
      <p:italic r:id="rId31"/>
      <p:boldItalic r:id="rId32"/>
    </p:embeddedFont>
    <p:embeddedFont>
      <p:font typeface="EB Garamond ExtraBold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BGaramondMedium-bold.fntdata"/><Relationship Id="rId21" Type="http://schemas.openxmlformats.org/officeDocument/2006/relationships/font" Target="fonts/EBGaramondMedium-regular.fntdata"/><Relationship Id="rId24" Type="http://schemas.openxmlformats.org/officeDocument/2006/relationships/font" Target="fonts/EBGaramondMedium-boldItalic.fntdata"/><Relationship Id="rId23" Type="http://schemas.openxmlformats.org/officeDocument/2006/relationships/font" Target="fonts/EBGaramond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SemiBold-bold.fntdata"/><Relationship Id="rId25" Type="http://schemas.openxmlformats.org/officeDocument/2006/relationships/font" Target="fonts/EBGaramondSemiBold-regular.fntdata"/><Relationship Id="rId28" Type="http://schemas.openxmlformats.org/officeDocument/2006/relationships/font" Target="fonts/EBGaramondSemiBold-boldItalic.fntdata"/><Relationship Id="rId27" Type="http://schemas.openxmlformats.org/officeDocument/2006/relationships/font" Target="fonts/EBGaramond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italic.fntdata"/><Relationship Id="rId30" Type="http://schemas.openxmlformats.org/officeDocument/2006/relationships/font" Target="fonts/EBGaramond-bold.fntdata"/><Relationship Id="rId11" Type="http://schemas.openxmlformats.org/officeDocument/2006/relationships/slide" Target="slides/slide6.xml"/><Relationship Id="rId33" Type="http://schemas.openxmlformats.org/officeDocument/2006/relationships/font" Target="fonts/EBGaramondExtraBold-bold.fntdata"/><Relationship Id="rId10" Type="http://schemas.openxmlformats.org/officeDocument/2006/relationships/slide" Target="slides/slide5.xml"/><Relationship Id="rId32" Type="http://schemas.openxmlformats.org/officeDocument/2006/relationships/font" Target="fonts/EBGaramon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EBGaramondExtra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7cdbd4a2d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7cdbd4a2d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92f0c3a4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f92f0c3a4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92f0c3a42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f92f0c3a4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92f0c3a42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92f0c3a4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7cdbd4a2d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7cdbd4a2d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7e4d0fb7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07e4d0fb7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92f0c3a4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f92f0c3a4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7e4d0fb7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7e4d0fb7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92f0c3a4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f92f0c3a4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92f0c3a4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92f0c3a4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92f0c3a4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92f0c3a4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92f0c3a4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f92f0c3a4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92f0c3a4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f92f0c3a4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7cdbd4a2d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07cdbd4a2d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5" y="204500"/>
            <a:ext cx="9144000" cy="121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80">
                <a:latin typeface="EB Garamond SemiBold"/>
                <a:ea typeface="EB Garamond SemiBold"/>
                <a:cs typeface="EB Garamond SemiBold"/>
                <a:sym typeface="EB Garamond SemiBold"/>
              </a:rPr>
              <a:t>Cenozoic Volcanism and Miocene Extension in the Basin and Range </a:t>
            </a:r>
            <a:r>
              <a:rPr lang="en" sz="3880">
                <a:latin typeface="EB Garamond SemiBold"/>
                <a:ea typeface="EB Garamond SemiBold"/>
                <a:cs typeface="EB Garamond SemiBold"/>
                <a:sym typeface="EB Garamond SemiBold"/>
              </a:rPr>
              <a:t>Province</a:t>
            </a:r>
            <a:endParaRPr sz="3880"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1369025"/>
            <a:ext cx="914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Colgan, 2006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Fosdick and Colgan, 2008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0" y="2517775"/>
            <a:ext cx="914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Ryan Parkyn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2059075"/>
            <a:ext cx="3535149" cy="29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5700" y="1808700"/>
            <a:ext cx="2765149" cy="318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926" y="871498"/>
            <a:ext cx="5964901" cy="427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/>
          <p:nvPr/>
        </p:nvSpPr>
        <p:spPr>
          <a:xfrm>
            <a:off x="3125839" y="1106880"/>
            <a:ext cx="881100" cy="1344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3026633" y="823575"/>
            <a:ext cx="16107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17-13Ma</a:t>
            </a:r>
            <a:endParaRPr b="1"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3160849" y="1293611"/>
            <a:ext cx="851700" cy="3604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Apatite Data Records Similar Ages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348" y="487600"/>
            <a:ext cx="6495101" cy="416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/>
          <p:nvPr/>
        </p:nvSpPr>
        <p:spPr>
          <a:xfrm>
            <a:off x="2349700" y="4077375"/>
            <a:ext cx="4867500" cy="89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Reconstructed Depth X-Section Profile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6491650" y="625500"/>
            <a:ext cx="28887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Paleohorizon = based on depth estimates + estimated tilt from map 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6576425" y="1845950"/>
            <a:ext cx="2428500" cy="13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Restores Miocene approximate land surface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425" y="885898"/>
            <a:ext cx="7182099" cy="33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/>
          <p:nvPr/>
        </p:nvSpPr>
        <p:spPr>
          <a:xfrm>
            <a:off x="34975" y="285725"/>
            <a:ext cx="2691600" cy="11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4310950" y="3801600"/>
            <a:ext cx="2691600" cy="89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Reconstructed Depth X-Section Profile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0" y="1083762"/>
            <a:ext cx="8353075" cy="29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/>
          <p:nvPr/>
        </p:nvSpPr>
        <p:spPr>
          <a:xfrm>
            <a:off x="374775" y="529525"/>
            <a:ext cx="2691600" cy="89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6212375" y="1284850"/>
            <a:ext cx="1137600" cy="3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262150" y="1460975"/>
            <a:ext cx="392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Present Day</a:t>
            </a:r>
            <a:endParaRPr b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4" name="Google Shape;184;p2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Reconstructed Depth X-Section Profile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075" y="592641"/>
            <a:ext cx="9144003" cy="179486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/>
          <p:nvPr/>
        </p:nvSpPr>
        <p:spPr>
          <a:xfrm>
            <a:off x="3629775" y="1050875"/>
            <a:ext cx="647100" cy="225900"/>
          </a:xfrm>
          <a:prstGeom prst="rect">
            <a:avLst/>
          </a:prstGeom>
          <a:solidFill>
            <a:srgbClr val="FF00FF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4557750" y="1098775"/>
            <a:ext cx="1223700" cy="225900"/>
          </a:xfrm>
          <a:prstGeom prst="rect">
            <a:avLst/>
          </a:prstGeom>
          <a:solidFill>
            <a:srgbClr val="FFE600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5897025" y="1158100"/>
            <a:ext cx="1479600" cy="355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7493175" y="93750"/>
            <a:ext cx="17565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Rapid Exhumation ~12ma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194" name="Google Shape;194;p26"/>
          <p:cNvCxnSpPr/>
          <p:nvPr/>
        </p:nvCxnSpPr>
        <p:spPr>
          <a:xfrm flipH="1">
            <a:off x="7335750" y="315000"/>
            <a:ext cx="122700" cy="844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26"/>
          <p:cNvSpPr txBox="1"/>
          <p:nvPr/>
        </p:nvSpPr>
        <p:spPr>
          <a:xfrm>
            <a:off x="3589925" y="1896950"/>
            <a:ext cx="43794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D966"/>
                </a:solidFill>
              </a:rPr>
              <a:t>Slower exhumation in PAZ (40-20Ma)</a:t>
            </a:r>
            <a:endParaRPr sz="1800">
              <a:solidFill>
                <a:srgbClr val="FFD966"/>
              </a:solidFill>
            </a:endParaRPr>
          </a:p>
        </p:txBody>
      </p:sp>
      <p:cxnSp>
        <p:nvCxnSpPr>
          <p:cNvPr id="196" name="Google Shape;196;p26"/>
          <p:cNvCxnSpPr/>
          <p:nvPr/>
        </p:nvCxnSpPr>
        <p:spPr>
          <a:xfrm flipH="1">
            <a:off x="4437475" y="1336875"/>
            <a:ext cx="445800" cy="5883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26"/>
          <p:cNvSpPr txBox="1"/>
          <p:nvPr/>
        </p:nvSpPr>
        <p:spPr>
          <a:xfrm>
            <a:off x="833125" y="240050"/>
            <a:ext cx="24390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FF"/>
                </a:solidFill>
              </a:rPr>
              <a:t>Unrelated to recent events &gt;70Ma</a:t>
            </a:r>
            <a:endParaRPr sz="1100">
              <a:solidFill>
                <a:srgbClr val="FF00FF"/>
              </a:solidFill>
            </a:endParaRPr>
          </a:p>
        </p:txBody>
      </p:sp>
      <p:cxnSp>
        <p:nvCxnSpPr>
          <p:cNvPr id="198" name="Google Shape;198;p26"/>
          <p:cNvCxnSpPr/>
          <p:nvPr/>
        </p:nvCxnSpPr>
        <p:spPr>
          <a:xfrm>
            <a:off x="1667750" y="511800"/>
            <a:ext cx="1928100" cy="6351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26"/>
          <p:cNvSpPr txBox="1"/>
          <p:nvPr/>
        </p:nvSpPr>
        <p:spPr>
          <a:xfrm>
            <a:off x="3090075" y="1528498"/>
            <a:ext cx="67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highlight>
                  <a:srgbClr val="000000"/>
                </a:highlight>
              </a:rPr>
              <a:t>#1</a:t>
            </a:r>
            <a:endParaRPr sz="1800">
              <a:solidFill>
                <a:srgbClr val="FF00FF"/>
              </a:solidFill>
              <a:highlight>
                <a:srgbClr val="000000"/>
              </a:highlight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4872124" y="1462473"/>
            <a:ext cx="67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highlight>
                  <a:srgbClr val="000000"/>
                </a:highlight>
              </a:rPr>
              <a:t>#2</a:t>
            </a:r>
            <a:endParaRPr sz="18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201" name="Google Shape;201;p26"/>
          <p:cNvSpPr txBox="1"/>
          <p:nvPr/>
        </p:nvSpPr>
        <p:spPr>
          <a:xfrm>
            <a:off x="6369586" y="1528495"/>
            <a:ext cx="67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000000"/>
                </a:highlight>
              </a:rPr>
              <a:t>#3</a:t>
            </a:r>
            <a:endParaRPr sz="180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pic>
        <p:nvPicPr>
          <p:cNvPr id="202" name="Google Shape;20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1825" y="2452775"/>
            <a:ext cx="3738951" cy="26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/>
          <p:nvPr/>
        </p:nvSpPr>
        <p:spPr>
          <a:xfrm>
            <a:off x="6134885" y="2578246"/>
            <a:ext cx="646800" cy="82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6062049" y="2403825"/>
            <a:ext cx="11826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17-13Ma</a:t>
            </a:r>
            <a:endParaRPr b="1"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6169933" y="2712655"/>
            <a:ext cx="534000" cy="2219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 txBox="1"/>
          <p:nvPr/>
        </p:nvSpPr>
        <p:spPr>
          <a:xfrm>
            <a:off x="-62625" y="-75967"/>
            <a:ext cx="80319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Northwestern Nevada Pine Mountain Exhumation in Three Tectonic Events</a:t>
            </a:r>
            <a:endParaRPr b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45200" y="2462900"/>
            <a:ext cx="51366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Central Nevada East Range had one rapid exhumation event between 17-13Ma</a:t>
            </a:r>
            <a:endParaRPr b="1" sz="2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" y="3307774"/>
            <a:ext cx="4189574" cy="14926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26"/>
          <p:cNvCxnSpPr>
            <a:stCxn id="202" idx="1"/>
          </p:cNvCxnSpPr>
          <p:nvPr/>
        </p:nvCxnSpPr>
        <p:spPr>
          <a:xfrm rot="10800000">
            <a:off x="4190525" y="3764837"/>
            <a:ext cx="681300" cy="3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0" name="Google Shape;210;p26"/>
          <p:cNvSpPr/>
          <p:nvPr/>
        </p:nvSpPr>
        <p:spPr>
          <a:xfrm>
            <a:off x="-155850" y="2326938"/>
            <a:ext cx="9455700" cy="2881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124325" y="3224400"/>
            <a:ext cx="1351800" cy="2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947900"/>
            <a:ext cx="4859001" cy="407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4725" y="661925"/>
            <a:ext cx="3760500" cy="43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/>
        </p:nvSpPr>
        <p:spPr>
          <a:xfrm>
            <a:off x="1079975" y="155400"/>
            <a:ext cx="3076800" cy="12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Northwest Nevada</a:t>
            </a:r>
            <a:endParaRPr sz="1800">
              <a:solidFill>
                <a:srgbClr val="FF0000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Slip = 12-7Ma </a:t>
            </a:r>
            <a:endParaRPr sz="1800">
              <a:solidFill>
                <a:srgbClr val="FF0000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5757300" y="155400"/>
            <a:ext cx="3076800" cy="12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Central </a:t>
            </a:r>
            <a:r>
              <a:rPr lang="en" sz="1800">
                <a:solidFill>
                  <a:srgbClr val="FF0000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Nevada</a:t>
            </a:r>
            <a:endParaRPr sz="1800">
              <a:solidFill>
                <a:srgbClr val="FF0000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Slip = 17-13Ma </a:t>
            </a:r>
            <a:endParaRPr sz="1800">
              <a:solidFill>
                <a:srgbClr val="FF0000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303025" y="1289750"/>
            <a:ext cx="163200" cy="16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6795450" y="2766000"/>
            <a:ext cx="313800" cy="2691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8276450" y="983750"/>
            <a:ext cx="130200" cy="16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2576525" y="2812600"/>
            <a:ext cx="500400" cy="960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55600" y="0"/>
            <a:ext cx="90600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Colgan 2006: Evidence of extension from tilting of volcanic rocks prior to normal faulting in Pine Forest Range, Nevada</a:t>
            </a:r>
            <a:endParaRPr b="1" sz="2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250" y="964676"/>
            <a:ext cx="4961676" cy="41387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94375" y="1337775"/>
            <a:ext cx="3170400" cy="35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41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EB Garamond SemiBold"/>
              <a:buChar char="-"/>
            </a:pPr>
            <a:r>
              <a:rPr lang="en" sz="182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Basin and range faulting was less understood in the Northwest</a:t>
            </a:r>
            <a:endParaRPr sz="182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-3441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EB Garamond SemiBold"/>
              <a:buChar char="-"/>
            </a:pPr>
            <a:r>
              <a:rPr lang="en" sz="182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Pine Forest Range rotated + tilted 30-35° likely in single event</a:t>
            </a:r>
            <a:endParaRPr sz="182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-3441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EB Garamond SemiBold"/>
              <a:buChar char="-"/>
            </a:pPr>
            <a:r>
              <a:rPr lang="en" sz="182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NW Nevada extension occurred later than the rest of the basin and range </a:t>
            </a:r>
            <a:endParaRPr sz="182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350" y="1477901"/>
            <a:ext cx="7885650" cy="36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0" l="0" r="6270" t="0"/>
          <a:stretch/>
        </p:blipFill>
        <p:spPr>
          <a:xfrm>
            <a:off x="39976" y="2092900"/>
            <a:ext cx="1464849" cy="289829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-180450" y="2139512"/>
            <a:ext cx="324600" cy="4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-68946" y="4687308"/>
            <a:ext cx="435600" cy="4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type="title"/>
          </p:nvPr>
        </p:nvSpPr>
        <p:spPr>
          <a:xfrm>
            <a:off x="28350" y="0"/>
            <a:ext cx="908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latin typeface="EB Garamond ExtraBold"/>
                <a:ea typeface="EB Garamond ExtraBold"/>
                <a:cs typeface="EB Garamond ExtraBold"/>
                <a:sym typeface="EB Garamond ExtraBold"/>
              </a:rPr>
              <a:t>Methods to constrain </a:t>
            </a:r>
            <a:r>
              <a:rPr lang="en" sz="2420">
                <a:latin typeface="EB Garamond ExtraBold"/>
                <a:ea typeface="EB Garamond ExtraBold"/>
                <a:cs typeface="EB Garamond ExtraBold"/>
                <a:sym typeface="EB Garamond ExtraBold"/>
              </a:rPr>
              <a:t>Tertiary normal faulting</a:t>
            </a:r>
            <a:endParaRPr sz="2420"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0" y="511950"/>
            <a:ext cx="90873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4395"/>
              <a:buNone/>
            </a:pPr>
            <a:r>
              <a:rPr lang="en" sz="1820">
                <a:latin typeface="EB Garamond SemiBold"/>
                <a:ea typeface="EB Garamond SemiBold"/>
                <a:cs typeface="EB Garamond SemiBold"/>
                <a:sym typeface="EB Garamond SemiBold"/>
              </a:rPr>
              <a:t>Map + new crystallization ages (3 episodes of volcanism)</a:t>
            </a:r>
            <a:endParaRPr sz="1820"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4395"/>
              <a:buNone/>
            </a:pPr>
            <a:r>
              <a:rPr lang="en" sz="1820">
                <a:latin typeface="EB Garamond SemiBold"/>
                <a:ea typeface="EB Garamond SemiBold"/>
                <a:cs typeface="EB Garamond SemiBold"/>
                <a:sym typeface="EB Garamond SemiBold"/>
              </a:rPr>
              <a:t>Geochemistry: Major + trace element data</a:t>
            </a:r>
            <a:endParaRPr sz="1820"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4395"/>
              <a:buNone/>
            </a:pPr>
            <a:r>
              <a:rPr lang="en" sz="1820">
                <a:latin typeface="EB Garamond SemiBold"/>
                <a:ea typeface="EB Garamond SemiBold"/>
                <a:cs typeface="EB Garamond SemiBold"/>
                <a:sym typeface="EB Garamond SemiBold"/>
              </a:rPr>
              <a:t>Apatite thermochronology</a:t>
            </a:r>
            <a:endParaRPr sz="1820"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4395"/>
              <a:buNone/>
            </a:pPr>
            <a:r>
              <a:t/>
            </a:r>
            <a:endParaRPr i="1" sz="1820"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607400" y="3993600"/>
            <a:ext cx="3620700" cy="396300"/>
          </a:xfrm>
          <a:prstGeom prst="rect">
            <a:avLst/>
          </a:prstGeom>
          <a:solidFill>
            <a:srgbClr val="FFE600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7125" y="385574"/>
            <a:ext cx="9692001" cy="19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Fission Track Data = Timing of slip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267300" y="2804700"/>
            <a:ext cx="8520600" cy="29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&lt;1km = older unrelated cooling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1.8-3.9km= progressively younger (Within partial anneal zone, </a:t>
            </a: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60°-110°C)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&gt;4km= reset prior to exhumation (</a:t>
            </a: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&gt;110°-135°C</a:t>
            </a: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) 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843500"/>
            <a:ext cx="8520600" cy="9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Apatite ages collected along footwall Granite Mountain pluton along E-W transect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Records paleodepth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49680" t="0"/>
          <a:stretch/>
        </p:blipFill>
        <p:spPr>
          <a:xfrm>
            <a:off x="2950425" y="470700"/>
            <a:ext cx="3863549" cy="46727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756725" y="1467100"/>
            <a:ext cx="1512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highlight>
                  <a:srgbClr val="000000"/>
                </a:highlight>
              </a:rPr>
              <a:t>#1</a:t>
            </a:r>
            <a:endParaRPr sz="1800">
              <a:solidFill>
                <a:srgbClr val="FF00FF"/>
              </a:solidFill>
              <a:highlight>
                <a:srgbClr val="000000"/>
              </a:highlight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909125" y="2423400"/>
            <a:ext cx="1512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highlight>
                  <a:srgbClr val="000000"/>
                </a:highlight>
              </a:rPr>
              <a:t>#2</a:t>
            </a:r>
            <a:endParaRPr sz="18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470250" y="3624950"/>
            <a:ext cx="1512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000000"/>
                </a:highlight>
              </a:rPr>
              <a:t>#3</a:t>
            </a:r>
            <a:endParaRPr sz="180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4286700" y="3894075"/>
            <a:ext cx="1221900" cy="402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Fission Track Data Shows Rapid Exhumation 12-7Ma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284450" y="222513"/>
            <a:ext cx="2671500" cy="27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AFT  data = NW Nevada has younger and lesser deformation than central and eastern NV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825" y="3395091"/>
            <a:ext cx="9144003" cy="1794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>
            <p:ph type="title"/>
          </p:nvPr>
        </p:nvSpPr>
        <p:spPr>
          <a:xfrm>
            <a:off x="6220725" y="86475"/>
            <a:ext cx="2671500" cy="27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Unextended during peak Oligocene and Mid Miocene volcanism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3166475" y="3961348"/>
            <a:ext cx="67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highlight>
                  <a:srgbClr val="000000"/>
                </a:highlight>
              </a:rPr>
              <a:t>#1</a:t>
            </a:r>
            <a:endParaRPr sz="1800">
              <a:solidFill>
                <a:srgbClr val="FF00FF"/>
              </a:solidFill>
              <a:highlight>
                <a:srgbClr val="000000"/>
              </a:highlight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5080624" y="4100823"/>
            <a:ext cx="67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highlight>
                  <a:srgbClr val="000000"/>
                </a:highlight>
              </a:rPr>
              <a:t>#2</a:t>
            </a:r>
            <a:endParaRPr sz="18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218536" y="4315995"/>
            <a:ext cx="67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000000"/>
                </a:highlight>
              </a:rPr>
              <a:t>#3</a:t>
            </a:r>
            <a:endParaRPr sz="180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 b="0" l="0" r="49596" t="0"/>
          <a:stretch/>
        </p:blipFill>
        <p:spPr>
          <a:xfrm>
            <a:off x="3309212" y="306100"/>
            <a:ext cx="2558252" cy="30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3577750" y="3942338"/>
            <a:ext cx="647100" cy="225900"/>
          </a:xfrm>
          <a:prstGeom prst="rect">
            <a:avLst/>
          </a:prstGeom>
          <a:solidFill>
            <a:srgbClr val="FF00FF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4612475" y="3942350"/>
            <a:ext cx="1805400" cy="225900"/>
          </a:xfrm>
          <a:prstGeom prst="rect">
            <a:avLst/>
          </a:prstGeom>
          <a:solidFill>
            <a:srgbClr val="FFE600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6534375" y="3975138"/>
            <a:ext cx="1479600" cy="355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3652450" y="497459"/>
            <a:ext cx="2174700" cy="846600"/>
          </a:xfrm>
          <a:prstGeom prst="rect">
            <a:avLst/>
          </a:prstGeom>
          <a:solidFill>
            <a:srgbClr val="FF00FF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3645475" y="1344050"/>
            <a:ext cx="2174700" cy="994500"/>
          </a:xfrm>
          <a:prstGeom prst="rect">
            <a:avLst/>
          </a:prstGeom>
          <a:solidFill>
            <a:srgbClr val="FFE600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3652450" y="2338549"/>
            <a:ext cx="2174700" cy="7071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7009825" y="2283625"/>
            <a:ext cx="24390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Rapid Exhumation ~12ma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113" name="Google Shape;113;p18"/>
          <p:cNvCxnSpPr/>
          <p:nvPr/>
        </p:nvCxnSpPr>
        <p:spPr>
          <a:xfrm flipH="1">
            <a:off x="7350025" y="2902175"/>
            <a:ext cx="142500" cy="105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8"/>
          <p:cNvSpPr txBox="1"/>
          <p:nvPr/>
        </p:nvSpPr>
        <p:spPr>
          <a:xfrm>
            <a:off x="3604175" y="4699400"/>
            <a:ext cx="43794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D966"/>
                </a:solidFill>
              </a:rPr>
              <a:t>Slower exhumation in PAZ (40-20Ma)</a:t>
            </a:r>
            <a:endParaRPr sz="1800">
              <a:solidFill>
                <a:srgbClr val="FFD966"/>
              </a:solidFill>
            </a:endParaRPr>
          </a:p>
        </p:txBody>
      </p:sp>
      <p:cxnSp>
        <p:nvCxnSpPr>
          <p:cNvPr id="115" name="Google Shape;115;p18"/>
          <p:cNvCxnSpPr/>
          <p:nvPr/>
        </p:nvCxnSpPr>
        <p:spPr>
          <a:xfrm flipH="1">
            <a:off x="4451725" y="4139325"/>
            <a:ext cx="445800" cy="5883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8"/>
          <p:cNvSpPr txBox="1"/>
          <p:nvPr/>
        </p:nvSpPr>
        <p:spPr>
          <a:xfrm>
            <a:off x="885575" y="2733350"/>
            <a:ext cx="24390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</a:rPr>
              <a:t>Unrelated to recent events &gt;70Ma</a:t>
            </a:r>
            <a:endParaRPr sz="1800">
              <a:solidFill>
                <a:srgbClr val="FF00FF"/>
              </a:solidFill>
            </a:endParaRPr>
          </a:p>
        </p:txBody>
      </p:sp>
      <p:cxnSp>
        <p:nvCxnSpPr>
          <p:cNvPr id="117" name="Google Shape;117;p18"/>
          <p:cNvCxnSpPr/>
          <p:nvPr/>
        </p:nvCxnSpPr>
        <p:spPr>
          <a:xfrm>
            <a:off x="1682000" y="3314250"/>
            <a:ext cx="1928100" cy="6351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8"/>
          <p:cNvSpPr txBox="1"/>
          <p:nvPr/>
        </p:nvSpPr>
        <p:spPr>
          <a:xfrm>
            <a:off x="4330775" y="497461"/>
            <a:ext cx="67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highlight>
                  <a:srgbClr val="000000"/>
                </a:highlight>
              </a:rPr>
              <a:t>#1</a:t>
            </a:r>
            <a:endParaRPr sz="1800">
              <a:solidFill>
                <a:srgbClr val="FF00FF"/>
              </a:solidFill>
              <a:highlight>
                <a:srgbClr val="000000"/>
              </a:highlight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3645474" y="1649611"/>
            <a:ext cx="67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highlight>
                  <a:srgbClr val="000000"/>
                </a:highlight>
              </a:rPr>
              <a:t>#2</a:t>
            </a:r>
            <a:endParaRPr sz="18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4748886" y="2432570"/>
            <a:ext cx="67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000000"/>
                </a:highlight>
              </a:rPr>
              <a:t>#3</a:t>
            </a:r>
            <a:endParaRPr sz="180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0" y="9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Fosdick and Colgan 2008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11700" y="1152475"/>
            <a:ext cx="352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EB Garamond"/>
              <a:buChar char="-"/>
            </a:pPr>
            <a:r>
              <a:rPr b="1" lang="en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Central Nevada slip vs NW Nevada slip</a:t>
            </a:r>
            <a:endParaRPr b="1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Volcanism accompanied Mid Miocene extension (17-15Ma) 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2 phase extensional slip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Mapping + X-cutting relations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Apatite Fission Track + Apatite U-Th/He </a:t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589" y="0"/>
            <a:ext cx="45367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Geologic Mapping in East Ranges Nevada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5" y="1357538"/>
            <a:ext cx="5272450" cy="300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>
            <p:ph type="title"/>
          </p:nvPr>
        </p:nvSpPr>
        <p:spPr>
          <a:xfrm>
            <a:off x="1041625" y="4466975"/>
            <a:ext cx="779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6698"/>
              <a:buNone/>
            </a:pPr>
            <a:r>
              <a:rPr b="1" lang="en" sz="2120">
                <a:latin typeface="EB Garamond"/>
                <a:ea typeface="EB Garamond"/>
                <a:cs typeface="EB Garamond"/>
                <a:sym typeface="EB Garamond"/>
              </a:rPr>
              <a:t>Oligocene volcanics = dip 30-45°, overlain by younger basalt, dip = 15-20</a:t>
            </a:r>
            <a:endParaRPr b="1" sz="212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4809875" y="2419625"/>
            <a:ext cx="460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Oligocene Plutonic Complex </a:t>
            </a:r>
            <a:r>
              <a:rPr b="1" lang="en" sz="2120">
                <a:latin typeface="EB Garamond"/>
                <a:ea typeface="EB Garamond"/>
                <a:cs typeface="EB Garamond"/>
                <a:sym typeface="EB Garamond"/>
              </a:rPr>
              <a:t>(~33Ma)</a:t>
            </a:r>
            <a:endParaRPr b="1" sz="212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20"/>
          <p:cNvSpPr txBox="1"/>
          <p:nvPr>
            <p:ph type="title"/>
          </p:nvPr>
        </p:nvSpPr>
        <p:spPr>
          <a:xfrm>
            <a:off x="4996050" y="1754650"/>
            <a:ext cx="460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Older Basalt Flows </a:t>
            </a:r>
            <a:r>
              <a:rPr b="1" lang="en" sz="2120">
                <a:latin typeface="EB Garamond"/>
                <a:ea typeface="EB Garamond"/>
                <a:cs typeface="EB Garamond"/>
                <a:sym typeface="EB Garamond"/>
              </a:rPr>
              <a:t>(17-13Ma)</a:t>
            </a:r>
            <a:endParaRPr b="1" sz="212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Geologic Mapping in East Ranges Nevada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5" y="1357538"/>
            <a:ext cx="5272450" cy="300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>
            <p:ph type="title"/>
          </p:nvPr>
        </p:nvSpPr>
        <p:spPr>
          <a:xfrm>
            <a:off x="4572000" y="2285388"/>
            <a:ext cx="460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6698"/>
              <a:buNone/>
            </a:pP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Older faulting (&gt;17Ma) = tilted Oligocene and older</a:t>
            </a:r>
            <a:endParaRPr sz="212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6698"/>
              <a:buNone/>
            </a:pP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22% extension assuming 60° dip (x-section)</a:t>
            </a:r>
            <a:endParaRPr sz="2120"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44" name="Google Shape;144;p21"/>
          <p:cNvSpPr/>
          <p:nvPr/>
        </p:nvSpPr>
        <p:spPr>
          <a:xfrm rot="127817">
            <a:off x="228576" y="2039181"/>
            <a:ext cx="4914997" cy="204438"/>
          </a:xfrm>
          <a:prstGeom prst="rect">
            <a:avLst/>
          </a:prstGeom>
          <a:solidFill>
            <a:srgbClr val="FF00FF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>
            <p:ph type="title"/>
          </p:nvPr>
        </p:nvSpPr>
        <p:spPr>
          <a:xfrm>
            <a:off x="4626350" y="1375188"/>
            <a:ext cx="460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6698"/>
              <a:buNone/>
            </a:pP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17-13Ma </a:t>
            </a: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faulting = tilted all units 15 degrees</a:t>
            </a:r>
            <a:endParaRPr sz="212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6698"/>
              <a:buNone/>
            </a:pPr>
            <a:r>
              <a:rPr lang="en" sz="2120">
                <a:latin typeface="EB Garamond Medium"/>
                <a:ea typeface="EB Garamond Medium"/>
                <a:cs typeface="EB Garamond Medium"/>
                <a:sym typeface="EB Garamond Medium"/>
              </a:rPr>
              <a:t>40% extension (x-section)</a:t>
            </a:r>
            <a:endParaRPr sz="2120"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